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3"/>
  </p:notesMasterIdLst>
  <p:handoutMasterIdLst>
    <p:handoutMasterId r:id="rId4"/>
  </p:handoutMasterIdLst>
  <p:sldIdLst>
    <p:sldId id="313" r:id="rId2"/>
  </p:sldIdLst>
  <p:sldSz cx="6858000" cy="9906000" type="A4"/>
  <p:notesSz cx="6735763" cy="9866313"/>
  <p:photoAlbum/>
  <p:defaultTextStyle>
    <a:defPPr>
      <a:defRPr lang="ja-JP"/>
    </a:defPPr>
    <a:lvl1pPr marL="0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6901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3795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0696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7597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4491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1391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8291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5186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66"/>
    <a:srgbClr val="FFBDFF"/>
    <a:srgbClr val="0000FF"/>
    <a:srgbClr val="FF3300"/>
    <a:srgbClr val="C1EEA8"/>
    <a:srgbClr val="990000"/>
    <a:srgbClr val="FF99FF"/>
    <a:srgbClr val="00CCFF"/>
    <a:srgbClr val="D3F9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356" autoAdjust="0"/>
  </p:normalViewPr>
  <p:slideViewPr>
    <p:cSldViewPr>
      <p:cViewPr varScale="1">
        <p:scale>
          <a:sx n="82" d="100"/>
          <a:sy n="82" d="100"/>
        </p:scale>
        <p:origin x="3042" y="90"/>
      </p:cViewPr>
      <p:guideLst>
        <p:guide orient="horz" pos="3120"/>
        <p:guide pos="21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7" y="1"/>
            <a:ext cx="2918622" cy="493238"/>
          </a:xfrm>
          <a:prstGeom prst="rect">
            <a:avLst/>
          </a:prstGeom>
        </p:spPr>
        <p:txBody>
          <a:bodyPr vert="horz" lIns="90578" tIns="45287" rIns="90578" bIns="4528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5579" y="1"/>
            <a:ext cx="2918622" cy="493238"/>
          </a:xfrm>
          <a:prstGeom prst="rect">
            <a:avLst/>
          </a:prstGeom>
        </p:spPr>
        <p:txBody>
          <a:bodyPr vert="horz" lIns="90578" tIns="45287" rIns="90578" bIns="45287" rtlCol="0"/>
          <a:lstStyle>
            <a:lvl1pPr algn="r">
              <a:defRPr sz="1200"/>
            </a:lvl1pPr>
          </a:lstStyle>
          <a:p>
            <a:fld id="{5BBC77E2-1232-4426-8CF1-17E5A12DBCED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7" y="9371509"/>
            <a:ext cx="2918622" cy="493237"/>
          </a:xfrm>
          <a:prstGeom prst="rect">
            <a:avLst/>
          </a:prstGeom>
        </p:spPr>
        <p:txBody>
          <a:bodyPr vert="horz" lIns="90578" tIns="45287" rIns="90578" bIns="4528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5579" y="9371509"/>
            <a:ext cx="2918622" cy="493237"/>
          </a:xfrm>
          <a:prstGeom prst="rect">
            <a:avLst/>
          </a:prstGeom>
        </p:spPr>
        <p:txBody>
          <a:bodyPr vert="horz" lIns="90578" tIns="45287" rIns="90578" bIns="45287" rtlCol="0" anchor="b"/>
          <a:lstStyle>
            <a:lvl1pPr algn="r">
              <a:defRPr sz="1200"/>
            </a:lvl1pPr>
          </a:lstStyle>
          <a:p>
            <a:fld id="{167C4F1C-8486-4554-8221-1A3E6F733AE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0" y="0"/>
            <a:ext cx="2918831" cy="493316"/>
          </a:xfrm>
          <a:prstGeom prst="rect">
            <a:avLst/>
          </a:prstGeom>
        </p:spPr>
        <p:txBody>
          <a:bodyPr vert="horz" lIns="90578" tIns="45287" rIns="90578" bIns="4528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84" y="0"/>
            <a:ext cx="2918831" cy="493316"/>
          </a:xfrm>
          <a:prstGeom prst="rect">
            <a:avLst/>
          </a:prstGeom>
        </p:spPr>
        <p:txBody>
          <a:bodyPr vert="horz" lIns="90578" tIns="45287" rIns="90578" bIns="45287" rtlCol="0"/>
          <a:lstStyle>
            <a:lvl1pPr algn="r">
              <a:defRPr sz="1200"/>
            </a:lvl1pPr>
          </a:lstStyle>
          <a:p>
            <a:fld id="{8A1EC8C0-6807-4D34-8997-E6DE125B81AA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9150" y="741363"/>
            <a:ext cx="2557463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78" tIns="45287" rIns="90578" bIns="45287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507"/>
            <a:ext cx="5388610" cy="4439841"/>
          </a:xfrm>
          <a:prstGeom prst="rect">
            <a:avLst/>
          </a:prstGeom>
        </p:spPr>
        <p:txBody>
          <a:bodyPr vert="horz" lIns="90578" tIns="45287" rIns="90578" bIns="45287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0" y="9371287"/>
            <a:ext cx="2918831" cy="493316"/>
          </a:xfrm>
          <a:prstGeom prst="rect">
            <a:avLst/>
          </a:prstGeom>
        </p:spPr>
        <p:txBody>
          <a:bodyPr vert="horz" lIns="90578" tIns="45287" rIns="90578" bIns="4528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84" y="9371287"/>
            <a:ext cx="2918831" cy="493316"/>
          </a:xfrm>
          <a:prstGeom prst="rect">
            <a:avLst/>
          </a:prstGeom>
        </p:spPr>
        <p:txBody>
          <a:bodyPr vert="horz" lIns="90578" tIns="45287" rIns="90578" bIns="45287" rtlCol="0" anchor="b"/>
          <a:lstStyle>
            <a:lvl1pPr algn="r">
              <a:defRPr sz="1200"/>
            </a:lvl1pPr>
          </a:lstStyle>
          <a:p>
            <a:fld id="{71AF7493-9863-44AF-857F-16C50FC0930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6901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3795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0696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7597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4491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1391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8291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5186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D42BB-5D54-4079-B09F-D9606B5B3BA3}" type="datetimeFigureOut">
              <a:rPr kumimoji="1" lang="ja-JP" altLang="en-US" smtClean="0"/>
              <a:pPr/>
              <a:t>2026/2/18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hyperlink" Target="https://www.irasutoya.com/2013/09/blog-post_9223.html" TargetMode="External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F6FFFCB2-51B9-4391-BF85-1EB9B79D8315}"/>
              </a:ext>
            </a:extLst>
          </p:cNvPr>
          <p:cNvSpPr/>
          <p:nvPr/>
        </p:nvSpPr>
        <p:spPr>
          <a:xfrm>
            <a:off x="1560127" y="231128"/>
            <a:ext cx="4060726" cy="2309288"/>
          </a:xfrm>
          <a:prstGeom prst="roundRect">
            <a:avLst/>
          </a:prstGeom>
          <a:solidFill>
            <a:srgbClr val="FFFF00"/>
          </a:solidFill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585768A-B5DC-4189-A1DD-EB87F341C82F}"/>
              </a:ext>
            </a:extLst>
          </p:cNvPr>
          <p:cNvSpPr/>
          <p:nvPr/>
        </p:nvSpPr>
        <p:spPr>
          <a:xfrm>
            <a:off x="3592653" y="1509306"/>
            <a:ext cx="16121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800" b="1" kern="10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便り</a:t>
            </a:r>
            <a:endParaRPr lang="ja-JP" altLang="en-US" sz="4800" b="1" dirty="0">
              <a:ln w="1270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2" name="テキスト 31">
            <a:extLst>
              <a:ext uri="{FF2B5EF4-FFF2-40B4-BE49-F238E27FC236}">
                <a16:creationId xmlns:a16="http://schemas.microsoft.com/office/drawing/2014/main" id="{C440B138-5598-496D-9AC4-1BB00986A9D9}"/>
              </a:ext>
            </a:extLst>
          </p:cNvPr>
          <p:cNvSpPr txBox="1"/>
          <p:nvPr/>
        </p:nvSpPr>
        <p:spPr>
          <a:xfrm>
            <a:off x="1703643" y="416705"/>
            <a:ext cx="3943185" cy="651589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3000"/>
              </a:lnSpc>
            </a:pPr>
            <a:r>
              <a:rPr lang="ja-JP" sz="3600" b="1" kern="100" dirty="0">
                <a:ln w="1905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上牧デイ</a:t>
            </a:r>
            <a:r>
              <a:rPr lang="ja-JP" altLang="en-US" sz="3600" b="1" kern="100" dirty="0">
                <a:ln w="1905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サービス</a:t>
            </a:r>
            <a:endParaRPr lang="ja-JP" sz="3600" b="1" kern="100" dirty="0">
              <a:ln w="1905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5" name="四角形: メモ 14">
            <a:extLst>
              <a:ext uri="{FF2B5EF4-FFF2-40B4-BE49-F238E27FC236}">
                <a16:creationId xmlns:a16="http://schemas.microsoft.com/office/drawing/2014/main" id="{522CC415-F4C5-43B6-9C5C-90D27F327BE5}"/>
              </a:ext>
            </a:extLst>
          </p:cNvPr>
          <p:cNvSpPr/>
          <p:nvPr/>
        </p:nvSpPr>
        <p:spPr>
          <a:xfrm>
            <a:off x="210872" y="2604684"/>
            <a:ext cx="3590776" cy="4933247"/>
          </a:xfrm>
          <a:prstGeom prst="foldedCorner">
            <a:avLst/>
          </a:prstGeom>
          <a:solidFill>
            <a:srgbClr val="FFBDFF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highlight>
                <a:srgbClr val="FFFF00"/>
              </a:highlight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8C54F7E-0305-4DE6-8FEA-C25903781830}"/>
              </a:ext>
            </a:extLst>
          </p:cNvPr>
          <p:cNvSpPr/>
          <p:nvPr/>
        </p:nvSpPr>
        <p:spPr>
          <a:xfrm>
            <a:off x="326700" y="2600040"/>
            <a:ext cx="4053104" cy="61247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u="sng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✿３月の催し物</a:t>
            </a:r>
            <a:endParaRPr lang="en-US" altLang="ja-JP" sz="24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0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20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20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0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20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20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マジック同好会</a:t>
            </a:r>
            <a:endParaRPr lang="en-US" altLang="ja-JP" sz="20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20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0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20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20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0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火</a:t>
            </a:r>
            <a:r>
              <a:rPr lang="en-US" altLang="ja-JP" sz="20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20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スクリーン紙芝居</a:t>
            </a:r>
            <a:endParaRPr lang="en-US" altLang="ja-JP" sz="20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20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0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  <a:r>
              <a:rPr lang="ja-JP" altLang="en-US" sz="20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日（水）書道</a:t>
            </a:r>
            <a:endParaRPr lang="en-US" altLang="ja-JP" sz="20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20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0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19</a:t>
            </a:r>
            <a:r>
              <a:rPr lang="ja-JP" altLang="en-US" sz="20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日（木）喜劇研究会</a:t>
            </a:r>
            <a:endParaRPr lang="en-US" altLang="ja-JP" sz="20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20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0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28</a:t>
            </a:r>
            <a:r>
              <a:rPr lang="ja-JP" altLang="en-US" sz="20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日（土）銭太鼓</a:t>
            </a:r>
            <a:endParaRPr lang="en-US" altLang="ja-JP" sz="20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2800" b="1" u="sng" dirty="0">
              <a:ln w="9525">
                <a:solidFill>
                  <a:schemeClr val="bg1"/>
                </a:solidFill>
                <a:prstDash val="solid"/>
              </a:ln>
            </a:endParaRPr>
          </a:p>
          <a:p>
            <a:pPr algn="ctr"/>
            <a:endParaRPr lang="en-US" altLang="ja-JP" sz="2400" b="1" u="sng" dirty="0">
              <a:ln w="9525">
                <a:solidFill>
                  <a:schemeClr val="bg1"/>
                </a:solidFill>
                <a:prstDash val="solid"/>
              </a:ln>
            </a:endParaRPr>
          </a:p>
          <a:p>
            <a:pPr algn="ctr"/>
            <a:endParaRPr lang="en-US" altLang="ja-JP" sz="3200" b="1" u="sng" dirty="0">
              <a:ln w="9525">
                <a:solidFill>
                  <a:schemeClr val="bg1"/>
                </a:solidFill>
                <a:prstDash val="solid"/>
              </a:ln>
            </a:endParaRPr>
          </a:p>
          <a:p>
            <a:pPr algn="ctr"/>
            <a:endParaRPr lang="en-US" altLang="ja-JP" sz="3200" b="1" u="sng" dirty="0">
              <a:ln w="9525">
                <a:solidFill>
                  <a:schemeClr val="bg1"/>
                </a:solidFill>
                <a:prstDash val="solid"/>
              </a:ln>
            </a:endParaRPr>
          </a:p>
          <a:p>
            <a:pPr algn="ctr"/>
            <a:endParaRPr lang="ja-JP" altLang="en-US" sz="3200" b="1" u="sng" dirty="0">
              <a:ln w="9525">
                <a:solidFill>
                  <a:schemeClr val="bg1"/>
                </a:solidFill>
                <a:prstDash val="solid"/>
              </a:ln>
            </a:endParaRPr>
          </a:p>
        </p:txBody>
      </p:sp>
      <p:sp>
        <p:nvSpPr>
          <p:cNvPr id="17" name="スクロール: 横 16">
            <a:extLst>
              <a:ext uri="{FF2B5EF4-FFF2-40B4-BE49-F238E27FC236}">
                <a16:creationId xmlns:a16="http://schemas.microsoft.com/office/drawing/2014/main" id="{CD45CE49-DC0C-4CB2-AF91-F15702DEF2D9}"/>
              </a:ext>
            </a:extLst>
          </p:cNvPr>
          <p:cNvSpPr/>
          <p:nvPr/>
        </p:nvSpPr>
        <p:spPr>
          <a:xfrm>
            <a:off x="210871" y="7319599"/>
            <a:ext cx="6436258" cy="2518036"/>
          </a:xfrm>
          <a:prstGeom prst="horizontalScroll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３月のお知らせ</a:t>
            </a:r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en-US" altLang="ja-JP" sz="17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7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7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３月は行事はありません。</a:t>
            </a:r>
            <a:endParaRPr lang="en-US" altLang="ja-JP" sz="1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7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マジック、書道、紙芝居、喜劇、などのボランティアを</a:t>
            </a:r>
            <a:endParaRPr lang="en-US" altLang="ja-JP" sz="170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7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予定して、利用者様皆様を心よりお待ちしております。</a:t>
            </a:r>
            <a:r>
              <a:rPr lang="en-US" altLang="ja-JP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</a:p>
          <a:p>
            <a:r>
              <a:rPr lang="en-US" altLang="ja-JP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3/</a:t>
            </a:r>
            <a:r>
              <a:rPr lang="ja-JP" altLang="en-US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r>
              <a:rPr lang="en-US" altLang="ja-JP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6(</a:t>
            </a:r>
            <a:r>
              <a:rPr lang="ja-JP" altLang="en-US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木</a:t>
            </a:r>
            <a:r>
              <a:rPr lang="en-US" altLang="ja-JP" sz="160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は風呂の日にて素敵な香りをご用意しています。</a:t>
            </a:r>
            <a:endParaRPr lang="en-US" altLang="ja-JP" sz="1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5381175B-5A97-4412-8715-26F6E75F464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649729" y="5303265"/>
            <a:ext cx="1211990" cy="1341468"/>
          </a:xfrm>
          <a:prstGeom prst="rect">
            <a:avLst/>
          </a:prstGeom>
        </p:spPr>
      </p:pic>
      <p:sp>
        <p:nvSpPr>
          <p:cNvPr id="19" name="吹き出し: 角を丸めた四角形 18">
            <a:extLst>
              <a:ext uri="{FF2B5EF4-FFF2-40B4-BE49-F238E27FC236}">
                <a16:creationId xmlns:a16="http://schemas.microsoft.com/office/drawing/2014/main" id="{4AF9DA24-DB74-4667-A1DA-7C081DC5E90A}"/>
              </a:ext>
            </a:extLst>
          </p:cNvPr>
          <p:cNvSpPr/>
          <p:nvPr/>
        </p:nvSpPr>
        <p:spPr>
          <a:xfrm>
            <a:off x="4271596" y="2656542"/>
            <a:ext cx="2525332" cy="2309288"/>
          </a:xfrm>
          <a:prstGeom prst="wedgeRoundRectCallout">
            <a:avLst>
              <a:gd name="adj1" fmla="val 28349"/>
              <a:gd name="adj2" fmla="val 61805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歯科衛生士予定日</a:t>
            </a:r>
            <a:endParaRPr kumimoji="1" lang="en-US" altLang="ja-JP" b="1" u="sng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algn="ctr"/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11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火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algn="ctr"/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19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木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algn="ctr"/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24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日（月）　 ２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日（火）</a:t>
            </a:r>
            <a:endParaRPr lang="en-US" altLang="ja-JP" sz="165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　　　　　　</a:t>
            </a:r>
            <a:endParaRPr lang="en-US" altLang="ja-JP" sz="165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の予定となっております。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ja-JP" altLang="en-US" dirty="0">
              <a:solidFill>
                <a:schemeClr val="tx1"/>
              </a:solidFill>
              <a:highlight>
                <a:srgbClr val="FF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026" name="Picture 2" descr="通所介護｜フィールケア | 金沢市でデイサービス、訪問介護、居宅介護を行う介護福祉事業所">
            <a:extLst>
              <a:ext uri="{FF2B5EF4-FFF2-40B4-BE49-F238E27FC236}">
                <a16:creationId xmlns:a16="http://schemas.microsoft.com/office/drawing/2014/main" id="{1D3E4AB2-F86C-490B-A948-A6B6D069FB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385" y="5004897"/>
            <a:ext cx="1790305" cy="825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F9DE92C5-3C86-4030-A0F0-29E47FCD0B6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3691" y="833188"/>
            <a:ext cx="1598134" cy="1598134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5986ACCF-B5F9-45F1-B9A5-C81112876CA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05406" y="5923061"/>
            <a:ext cx="1917798" cy="1614870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5E7DD9B6-012E-453E-936F-C65D62E3AE5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654" y="897596"/>
            <a:ext cx="1266964" cy="886874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35BB200-D46A-466C-82C8-26D6F223C15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4011" y="4195253"/>
            <a:ext cx="717493" cy="717493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6933489B-9AAC-4462-8DFB-9A8DE4257F7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4515" y="884059"/>
            <a:ext cx="1218021" cy="852614"/>
          </a:xfrm>
          <a:prstGeom prst="rect">
            <a:avLst/>
          </a:prstGeom>
        </p:spPr>
      </p:pic>
      <p:pic>
        <p:nvPicPr>
          <p:cNvPr id="9" name="図 8" descr="部屋に集まっている人たち&#10;&#10;AI 生成コンテンツは誤りを含む可能性があります。">
            <a:extLst>
              <a:ext uri="{FF2B5EF4-FFF2-40B4-BE49-F238E27FC236}">
                <a16:creationId xmlns:a16="http://schemas.microsoft.com/office/drawing/2014/main" id="{4D005742-5729-A720-DE58-FA462E3206A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644" y="5923061"/>
            <a:ext cx="2185295" cy="1645399"/>
          </a:xfrm>
          <a:prstGeom prst="rect">
            <a:avLst/>
          </a:prstGeom>
        </p:spPr>
      </p:pic>
      <p:pic>
        <p:nvPicPr>
          <p:cNvPr id="11" name="図 10" descr="テーブルの周りに集まっている人達&#10;&#10;AI 生成コンテンツは誤りを含む可能性があります。">
            <a:extLst>
              <a:ext uri="{FF2B5EF4-FFF2-40B4-BE49-F238E27FC236}">
                <a16:creationId xmlns:a16="http://schemas.microsoft.com/office/drawing/2014/main" id="{A39EA755-44E2-190A-E9B2-F03818DBF38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460" y="5009632"/>
            <a:ext cx="1917798" cy="2628528"/>
          </a:xfrm>
          <a:prstGeom prst="rect">
            <a:avLst/>
          </a:prstGeom>
        </p:spPr>
      </p:pic>
      <p:pic>
        <p:nvPicPr>
          <p:cNvPr id="25" name="図 24" descr="屋内, テーブル, 窓, 机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12327AE4-9B18-16BA-B832-472C8B95DFC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5793" y="4586813"/>
            <a:ext cx="1642358" cy="2181256"/>
          </a:xfrm>
          <a:prstGeom prst="rect">
            <a:avLst/>
          </a:prstGeom>
        </p:spPr>
      </p:pic>
      <p:pic>
        <p:nvPicPr>
          <p:cNvPr id="14" name="図 13" descr="部屋の中にいる子供たち&#10;&#10;AI 生成コンテンツは誤りを含む可能性があります。">
            <a:extLst>
              <a:ext uri="{FF2B5EF4-FFF2-40B4-BE49-F238E27FC236}">
                <a16:creationId xmlns:a16="http://schemas.microsoft.com/office/drawing/2014/main" id="{458B0541-1CB7-1030-C05F-B1E5BB1A9C48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0039" y="6768099"/>
            <a:ext cx="1877141" cy="1413378"/>
          </a:xfrm>
          <a:prstGeom prst="rect">
            <a:avLst/>
          </a:prstGeom>
        </p:spPr>
      </p:pic>
      <p:pic>
        <p:nvPicPr>
          <p:cNvPr id="7" name="図 6" descr="天井, 屋内, 人, テーブル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B8D95D5D-C360-2D82-193B-3BF98A3E5867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249" y="2607097"/>
            <a:ext cx="3181494" cy="2395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6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4010</TotalTime>
  <Words>149</Words>
  <Application>Microsoft Office PowerPoint</Application>
  <PresentationFormat>A4 210 x 297 mm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HGS創英角ﾎﾟｯﾌﾟ体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フォト アルバム</dc:title>
  <dc:creator>user</dc:creator>
  <cp:lastModifiedBy>kd008@minasehp.jp</cp:lastModifiedBy>
  <cp:revision>414</cp:revision>
  <cp:lastPrinted>2026-02-18T09:00:36Z</cp:lastPrinted>
  <dcterms:created xsi:type="dcterms:W3CDTF">2019-02-08T08:31:54Z</dcterms:created>
  <dcterms:modified xsi:type="dcterms:W3CDTF">2026-02-18T09:04:11Z</dcterms:modified>
</cp:coreProperties>
</file>