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
  </p:notesMasterIdLst>
  <p:handoutMasterIdLst>
    <p:handoutMasterId r:id="rId4"/>
  </p:handoutMasterIdLst>
  <p:sldIdLst>
    <p:sldId id="313" r:id="rId2"/>
  </p:sldIdLst>
  <p:sldSz cx="6858000" cy="9906000" type="A4"/>
  <p:notesSz cx="6735763" cy="9866313"/>
  <p:photoAlbum/>
  <p:defaultTextStyle>
    <a:defPPr>
      <a:defRPr lang="ja-JP"/>
    </a:defPPr>
    <a:lvl1pPr marL="0" algn="l" defTabSz="913795" rtl="0" eaLnBrk="1" latinLnBrk="0" hangingPunct="1">
      <a:defRPr kumimoji="1" sz="1800" kern="1200">
        <a:solidFill>
          <a:schemeClr val="tx1"/>
        </a:solidFill>
        <a:latin typeface="+mn-lt"/>
        <a:ea typeface="+mn-ea"/>
        <a:cs typeface="+mn-cs"/>
      </a:defRPr>
    </a:lvl1pPr>
    <a:lvl2pPr marL="456901" algn="l" defTabSz="913795" rtl="0" eaLnBrk="1" latinLnBrk="0" hangingPunct="1">
      <a:defRPr kumimoji="1" sz="1800" kern="1200">
        <a:solidFill>
          <a:schemeClr val="tx1"/>
        </a:solidFill>
        <a:latin typeface="+mn-lt"/>
        <a:ea typeface="+mn-ea"/>
        <a:cs typeface="+mn-cs"/>
      </a:defRPr>
    </a:lvl2pPr>
    <a:lvl3pPr marL="913795" algn="l" defTabSz="913795" rtl="0" eaLnBrk="1" latinLnBrk="0" hangingPunct="1">
      <a:defRPr kumimoji="1" sz="1800" kern="1200">
        <a:solidFill>
          <a:schemeClr val="tx1"/>
        </a:solidFill>
        <a:latin typeface="+mn-lt"/>
        <a:ea typeface="+mn-ea"/>
        <a:cs typeface="+mn-cs"/>
      </a:defRPr>
    </a:lvl3pPr>
    <a:lvl4pPr marL="1370696" algn="l" defTabSz="913795" rtl="0" eaLnBrk="1" latinLnBrk="0" hangingPunct="1">
      <a:defRPr kumimoji="1" sz="1800" kern="1200">
        <a:solidFill>
          <a:schemeClr val="tx1"/>
        </a:solidFill>
        <a:latin typeface="+mn-lt"/>
        <a:ea typeface="+mn-ea"/>
        <a:cs typeface="+mn-cs"/>
      </a:defRPr>
    </a:lvl4pPr>
    <a:lvl5pPr marL="1827597" algn="l" defTabSz="913795" rtl="0" eaLnBrk="1" latinLnBrk="0" hangingPunct="1">
      <a:defRPr kumimoji="1" sz="1800" kern="1200">
        <a:solidFill>
          <a:schemeClr val="tx1"/>
        </a:solidFill>
        <a:latin typeface="+mn-lt"/>
        <a:ea typeface="+mn-ea"/>
        <a:cs typeface="+mn-cs"/>
      </a:defRPr>
    </a:lvl5pPr>
    <a:lvl6pPr marL="2284491" algn="l" defTabSz="913795" rtl="0" eaLnBrk="1" latinLnBrk="0" hangingPunct="1">
      <a:defRPr kumimoji="1" sz="1800" kern="1200">
        <a:solidFill>
          <a:schemeClr val="tx1"/>
        </a:solidFill>
        <a:latin typeface="+mn-lt"/>
        <a:ea typeface="+mn-ea"/>
        <a:cs typeface="+mn-cs"/>
      </a:defRPr>
    </a:lvl6pPr>
    <a:lvl7pPr marL="2741391" algn="l" defTabSz="913795" rtl="0" eaLnBrk="1" latinLnBrk="0" hangingPunct="1">
      <a:defRPr kumimoji="1" sz="1800" kern="1200">
        <a:solidFill>
          <a:schemeClr val="tx1"/>
        </a:solidFill>
        <a:latin typeface="+mn-lt"/>
        <a:ea typeface="+mn-ea"/>
        <a:cs typeface="+mn-cs"/>
      </a:defRPr>
    </a:lvl7pPr>
    <a:lvl8pPr marL="3198291" algn="l" defTabSz="913795" rtl="0" eaLnBrk="1" latinLnBrk="0" hangingPunct="1">
      <a:defRPr kumimoji="1" sz="1800" kern="1200">
        <a:solidFill>
          <a:schemeClr val="tx1"/>
        </a:solidFill>
        <a:latin typeface="+mn-lt"/>
        <a:ea typeface="+mn-ea"/>
        <a:cs typeface="+mn-cs"/>
      </a:defRPr>
    </a:lvl8pPr>
    <a:lvl9pPr marL="3655186" algn="l" defTabSz="91379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BF3"/>
    <a:srgbClr val="66FFFF"/>
    <a:srgbClr val="0000FF"/>
    <a:srgbClr val="99FF99"/>
    <a:srgbClr val="FF99CC"/>
    <a:srgbClr val="DAEFFE"/>
    <a:srgbClr val="EAEAEA"/>
    <a:srgbClr val="FFFF99"/>
    <a:srgbClr val="C89E28"/>
    <a:srgbClr val="A3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0798" autoAdjust="0"/>
  </p:normalViewPr>
  <p:slideViewPr>
    <p:cSldViewPr>
      <p:cViewPr varScale="1">
        <p:scale>
          <a:sx n="70" d="100"/>
          <a:sy n="70" d="100"/>
        </p:scale>
        <p:origin x="3288" y="78"/>
      </p:cViewPr>
      <p:guideLst>
        <p:guide orient="horz" pos="3120"/>
        <p:guide pos="21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0"/>
            <a:ext cx="2918622" cy="493238"/>
          </a:xfrm>
          <a:prstGeom prst="rect">
            <a:avLst/>
          </a:prstGeom>
        </p:spPr>
        <p:txBody>
          <a:bodyPr vert="horz" lIns="90595" tIns="45295" rIns="90595" bIns="45295"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579" y="0"/>
            <a:ext cx="2918622" cy="493238"/>
          </a:xfrm>
          <a:prstGeom prst="rect">
            <a:avLst/>
          </a:prstGeom>
        </p:spPr>
        <p:txBody>
          <a:bodyPr vert="horz" lIns="90595" tIns="45295" rIns="90595" bIns="45295" rtlCol="0"/>
          <a:lstStyle>
            <a:lvl1pPr algn="r">
              <a:defRPr sz="1200"/>
            </a:lvl1pPr>
          </a:lstStyle>
          <a:p>
            <a:fld id="{5BBC77E2-1232-4426-8CF1-17E5A12DBCED}" type="datetimeFigureOut">
              <a:rPr kumimoji="1" lang="ja-JP" altLang="en-US" smtClean="0"/>
              <a:pPr/>
              <a:t>2026/4/24</a:t>
            </a:fld>
            <a:endParaRPr kumimoji="1" lang="ja-JP" altLang="en-US"/>
          </a:p>
        </p:txBody>
      </p:sp>
      <p:sp>
        <p:nvSpPr>
          <p:cNvPr id="4" name="フッター プレースホルダ 3"/>
          <p:cNvSpPr>
            <a:spLocks noGrp="1"/>
          </p:cNvSpPr>
          <p:nvPr>
            <p:ph type="ftr" sz="quarter" idx="2"/>
          </p:nvPr>
        </p:nvSpPr>
        <p:spPr>
          <a:xfrm>
            <a:off x="7" y="9371509"/>
            <a:ext cx="2918622" cy="493237"/>
          </a:xfrm>
          <a:prstGeom prst="rect">
            <a:avLst/>
          </a:prstGeom>
        </p:spPr>
        <p:txBody>
          <a:bodyPr vert="horz" lIns="90595" tIns="45295" rIns="90595" bIns="45295"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579" y="9371509"/>
            <a:ext cx="2918622" cy="493237"/>
          </a:xfrm>
          <a:prstGeom prst="rect">
            <a:avLst/>
          </a:prstGeom>
        </p:spPr>
        <p:txBody>
          <a:bodyPr vert="horz" lIns="90595" tIns="45295" rIns="90595" bIns="45295" rtlCol="0" anchor="b"/>
          <a:lstStyle>
            <a:lvl1pPr algn="r">
              <a:defRPr sz="1200"/>
            </a:lvl1pPr>
          </a:lstStyle>
          <a:p>
            <a:fld id="{167C4F1C-8486-4554-8221-1A3E6F733AE2}"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0"/>
            <a:ext cx="2918831" cy="493316"/>
          </a:xfrm>
          <a:prstGeom prst="rect">
            <a:avLst/>
          </a:prstGeom>
        </p:spPr>
        <p:txBody>
          <a:bodyPr vert="horz" lIns="90595" tIns="45295" rIns="90595" bIns="45295" rtlCol="0"/>
          <a:lstStyle>
            <a:lvl1pPr algn="l">
              <a:defRPr sz="1200"/>
            </a:lvl1pPr>
          </a:lstStyle>
          <a:p>
            <a:endParaRPr kumimoji="1" lang="ja-JP" altLang="en-US"/>
          </a:p>
        </p:txBody>
      </p:sp>
      <p:sp>
        <p:nvSpPr>
          <p:cNvPr id="3" name="日付プレースホルダ 2"/>
          <p:cNvSpPr>
            <a:spLocks noGrp="1"/>
          </p:cNvSpPr>
          <p:nvPr>
            <p:ph type="dt" idx="1"/>
          </p:nvPr>
        </p:nvSpPr>
        <p:spPr>
          <a:xfrm>
            <a:off x="3815383" y="0"/>
            <a:ext cx="2918831" cy="493316"/>
          </a:xfrm>
          <a:prstGeom prst="rect">
            <a:avLst/>
          </a:prstGeom>
        </p:spPr>
        <p:txBody>
          <a:bodyPr vert="horz" lIns="90595" tIns="45295" rIns="90595" bIns="45295" rtlCol="0"/>
          <a:lstStyle>
            <a:lvl1pPr algn="r">
              <a:defRPr sz="1200"/>
            </a:lvl1pPr>
          </a:lstStyle>
          <a:p>
            <a:fld id="{8A1EC8C0-6807-4D34-8997-E6DE125B81AA}" type="datetimeFigureOut">
              <a:rPr kumimoji="1" lang="ja-JP" altLang="en-US" smtClean="0"/>
              <a:pPr/>
              <a:t>2026/4/24</a:t>
            </a:fld>
            <a:endParaRPr kumimoji="1" lang="ja-JP" altLang="en-US"/>
          </a:p>
        </p:txBody>
      </p:sp>
      <p:sp>
        <p:nvSpPr>
          <p:cNvPr id="4" name="スライド イメージ プレースホルダ 3"/>
          <p:cNvSpPr>
            <a:spLocks noGrp="1" noRot="1" noChangeAspect="1"/>
          </p:cNvSpPr>
          <p:nvPr>
            <p:ph type="sldImg" idx="2"/>
          </p:nvPr>
        </p:nvSpPr>
        <p:spPr>
          <a:xfrm>
            <a:off x="2089150" y="741363"/>
            <a:ext cx="2557463" cy="3697287"/>
          </a:xfrm>
          <a:prstGeom prst="rect">
            <a:avLst/>
          </a:prstGeom>
          <a:noFill/>
          <a:ln w="12700">
            <a:solidFill>
              <a:prstClr val="black"/>
            </a:solidFill>
          </a:ln>
        </p:spPr>
        <p:txBody>
          <a:bodyPr vert="horz" lIns="90595" tIns="45295" rIns="90595" bIns="45295" rtlCol="0" anchor="ctr"/>
          <a:lstStyle/>
          <a:p>
            <a:endParaRPr lang="ja-JP" altLang="en-US"/>
          </a:p>
        </p:txBody>
      </p:sp>
      <p:sp>
        <p:nvSpPr>
          <p:cNvPr id="5" name="ノート プレースホルダ 4"/>
          <p:cNvSpPr>
            <a:spLocks noGrp="1"/>
          </p:cNvSpPr>
          <p:nvPr>
            <p:ph type="body" sz="quarter" idx="3"/>
          </p:nvPr>
        </p:nvSpPr>
        <p:spPr>
          <a:xfrm>
            <a:off x="673577" y="4686506"/>
            <a:ext cx="5388610" cy="4439841"/>
          </a:xfrm>
          <a:prstGeom prst="rect">
            <a:avLst/>
          </a:prstGeom>
        </p:spPr>
        <p:txBody>
          <a:bodyPr vert="horz" lIns="90595" tIns="45295" rIns="90595" bIns="4529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9" y="9371287"/>
            <a:ext cx="2918831" cy="493316"/>
          </a:xfrm>
          <a:prstGeom prst="rect">
            <a:avLst/>
          </a:prstGeom>
        </p:spPr>
        <p:txBody>
          <a:bodyPr vert="horz" lIns="90595" tIns="45295" rIns="90595" bIns="4529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83" y="9371287"/>
            <a:ext cx="2918831" cy="493316"/>
          </a:xfrm>
          <a:prstGeom prst="rect">
            <a:avLst/>
          </a:prstGeom>
        </p:spPr>
        <p:txBody>
          <a:bodyPr vert="horz" lIns="90595" tIns="45295" rIns="90595" bIns="45295" rtlCol="0" anchor="b"/>
          <a:lstStyle>
            <a:lvl1pPr algn="r">
              <a:defRPr sz="1200"/>
            </a:lvl1pPr>
          </a:lstStyle>
          <a:p>
            <a:fld id="{71AF7493-9863-44AF-857F-16C50FC0930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3795" rtl="0" eaLnBrk="1" latinLnBrk="0" hangingPunct="1">
      <a:defRPr kumimoji="1" sz="1200" kern="1200">
        <a:solidFill>
          <a:schemeClr val="tx1"/>
        </a:solidFill>
        <a:latin typeface="+mn-lt"/>
        <a:ea typeface="+mn-ea"/>
        <a:cs typeface="+mn-cs"/>
      </a:defRPr>
    </a:lvl1pPr>
    <a:lvl2pPr marL="456901" algn="l" defTabSz="913795" rtl="0" eaLnBrk="1" latinLnBrk="0" hangingPunct="1">
      <a:defRPr kumimoji="1" sz="1200" kern="1200">
        <a:solidFill>
          <a:schemeClr val="tx1"/>
        </a:solidFill>
        <a:latin typeface="+mn-lt"/>
        <a:ea typeface="+mn-ea"/>
        <a:cs typeface="+mn-cs"/>
      </a:defRPr>
    </a:lvl2pPr>
    <a:lvl3pPr marL="913795" algn="l" defTabSz="913795" rtl="0" eaLnBrk="1" latinLnBrk="0" hangingPunct="1">
      <a:defRPr kumimoji="1" sz="1200" kern="1200">
        <a:solidFill>
          <a:schemeClr val="tx1"/>
        </a:solidFill>
        <a:latin typeface="+mn-lt"/>
        <a:ea typeface="+mn-ea"/>
        <a:cs typeface="+mn-cs"/>
      </a:defRPr>
    </a:lvl3pPr>
    <a:lvl4pPr marL="1370696" algn="l" defTabSz="913795" rtl="0" eaLnBrk="1" latinLnBrk="0" hangingPunct="1">
      <a:defRPr kumimoji="1" sz="1200" kern="1200">
        <a:solidFill>
          <a:schemeClr val="tx1"/>
        </a:solidFill>
        <a:latin typeface="+mn-lt"/>
        <a:ea typeface="+mn-ea"/>
        <a:cs typeface="+mn-cs"/>
      </a:defRPr>
    </a:lvl4pPr>
    <a:lvl5pPr marL="1827597" algn="l" defTabSz="913795" rtl="0" eaLnBrk="1" latinLnBrk="0" hangingPunct="1">
      <a:defRPr kumimoji="1" sz="1200" kern="1200">
        <a:solidFill>
          <a:schemeClr val="tx1"/>
        </a:solidFill>
        <a:latin typeface="+mn-lt"/>
        <a:ea typeface="+mn-ea"/>
        <a:cs typeface="+mn-cs"/>
      </a:defRPr>
    </a:lvl5pPr>
    <a:lvl6pPr marL="2284491" algn="l" defTabSz="913795" rtl="0" eaLnBrk="1" latinLnBrk="0" hangingPunct="1">
      <a:defRPr kumimoji="1" sz="1200" kern="1200">
        <a:solidFill>
          <a:schemeClr val="tx1"/>
        </a:solidFill>
        <a:latin typeface="+mn-lt"/>
        <a:ea typeface="+mn-ea"/>
        <a:cs typeface="+mn-cs"/>
      </a:defRPr>
    </a:lvl6pPr>
    <a:lvl7pPr marL="2741391" algn="l" defTabSz="913795" rtl="0" eaLnBrk="1" latinLnBrk="0" hangingPunct="1">
      <a:defRPr kumimoji="1" sz="1200" kern="1200">
        <a:solidFill>
          <a:schemeClr val="tx1"/>
        </a:solidFill>
        <a:latin typeface="+mn-lt"/>
        <a:ea typeface="+mn-ea"/>
        <a:cs typeface="+mn-cs"/>
      </a:defRPr>
    </a:lvl7pPr>
    <a:lvl8pPr marL="3198291" algn="l" defTabSz="913795" rtl="0" eaLnBrk="1" latinLnBrk="0" hangingPunct="1">
      <a:defRPr kumimoji="1" sz="1200" kern="1200">
        <a:solidFill>
          <a:schemeClr val="tx1"/>
        </a:solidFill>
        <a:latin typeface="+mn-lt"/>
        <a:ea typeface="+mn-ea"/>
        <a:cs typeface="+mn-cs"/>
      </a:defRPr>
    </a:lvl8pPr>
    <a:lvl9pPr marL="3655186" algn="l" defTabSz="91379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1AF7493-9863-44AF-857F-16C50FC0930D}" type="slidenum">
              <a:rPr kumimoji="1" lang="ja-JP" altLang="en-US" smtClean="0"/>
              <a:pPr/>
              <a:t>1</a:t>
            </a:fld>
            <a:endParaRPr kumimoji="1" lang="ja-JP" altLang="en-US"/>
          </a:p>
        </p:txBody>
      </p:sp>
    </p:spTree>
    <p:extLst>
      <p:ext uri="{BB962C8B-B14F-4D97-AF65-F5344CB8AC3E}">
        <p14:creationId xmlns:p14="http://schemas.microsoft.com/office/powerpoint/2010/main" val="260105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B3D42BB-5D54-4079-B09F-D9606B5B3BA3}" type="datetimeFigureOut">
              <a:rPr kumimoji="1" lang="ja-JP" altLang="en-US" smtClean="0"/>
              <a:pPr/>
              <a:t>2026/4/24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68E058-9E47-4CC3-893E-EB54A39A984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6B3D42BB-5D54-4079-B09F-D9606B5B3BA3}" type="datetimeFigureOut">
              <a:rPr kumimoji="1" lang="ja-JP" altLang="en-US" smtClean="0"/>
              <a:pPr/>
              <a:t>2026/4/24</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4368E058-9E47-4CC3-893E-EB54A39A984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microsoft.com/office/2007/relationships/hdphoto" Target="../media/hdphoto3.wdp"/><Relationship Id="rId3" Type="http://schemas.openxmlformats.org/officeDocument/2006/relationships/image" Target="../media/image1.jpeg"/><Relationship Id="rId21" Type="http://schemas.openxmlformats.org/officeDocument/2006/relationships/image" Target="../media/image15.png"/><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2.jpeg"/><Relationship Id="rId20"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microsoft.com/office/2007/relationships/hdphoto" Target="../media/hdphoto6.wdp"/><Relationship Id="rId5" Type="http://schemas.openxmlformats.org/officeDocument/2006/relationships/image" Target="../media/image3.png"/><Relationship Id="rId15" Type="http://schemas.openxmlformats.org/officeDocument/2006/relationships/image" Target="../media/image11.jpeg"/><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2.wdp"/><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4EA9D255-9821-B94D-CEE3-3288097B03F3}"/>
              </a:ext>
            </a:extLst>
          </p:cNvPr>
          <p:cNvPicPr>
            <a:picLocks noChangeAspect="1"/>
          </p:cNvPicPr>
          <p:nvPr/>
        </p:nvPicPr>
        <p:blipFill>
          <a:blip r:embed="rId3" cstate="print">
            <a:extLst>
              <a:ext uri="{28A0092B-C50C-407E-A947-70E740481C1C}">
                <a14:useLocalDpi xmlns:a14="http://schemas.microsoft.com/office/drawing/2010/main" val="0"/>
              </a:ext>
            </a:extLst>
          </a:blip>
          <a:srcRect l="16602" t="21158" r="11080" b="15242"/>
          <a:stretch>
            <a:fillRect/>
          </a:stretch>
        </p:blipFill>
        <p:spPr>
          <a:xfrm>
            <a:off x="5600113" y="2247043"/>
            <a:ext cx="1047210" cy="122315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兜 | 無料イラスト＆かわいいフリー素材集 ねこ画伯コハクちゃん">
            <a:extLst>
              <a:ext uri="{FF2B5EF4-FFF2-40B4-BE49-F238E27FC236}">
                <a16:creationId xmlns:a16="http://schemas.microsoft.com/office/drawing/2014/main" id="{5453A2BD-9019-49CD-9EF8-6FF9DA47B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33785">
            <a:off x="106764" y="-108701"/>
            <a:ext cx="1089522" cy="1089522"/>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F6FFFCB2-51B9-4391-BF85-1EB9B79D8315}"/>
              </a:ext>
            </a:extLst>
          </p:cNvPr>
          <p:cNvSpPr/>
          <p:nvPr/>
        </p:nvSpPr>
        <p:spPr>
          <a:xfrm>
            <a:off x="1393363" y="119784"/>
            <a:ext cx="4351379" cy="2154633"/>
          </a:xfrm>
          <a:prstGeom prst="roundRect">
            <a:avLst/>
          </a:prstGeom>
          <a:solidFill>
            <a:schemeClr val="bg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正方形/長方形 11">
            <a:extLst>
              <a:ext uri="{FF2B5EF4-FFF2-40B4-BE49-F238E27FC236}">
                <a16:creationId xmlns:a16="http://schemas.microsoft.com/office/drawing/2014/main" id="{6585768A-B5DC-4189-A1DD-EB87F341C82F}"/>
              </a:ext>
            </a:extLst>
          </p:cNvPr>
          <p:cNvSpPr/>
          <p:nvPr/>
        </p:nvSpPr>
        <p:spPr>
          <a:xfrm>
            <a:off x="3523841" y="1266511"/>
            <a:ext cx="1612127" cy="769441"/>
          </a:xfrm>
          <a:prstGeom prst="rect">
            <a:avLst/>
          </a:prstGeom>
        </p:spPr>
        <p:txBody>
          <a:bodyPr wrap="square">
            <a:spAutoFit/>
          </a:bodyPr>
          <a:lstStyle/>
          <a:p>
            <a:r>
              <a:rPr lang="ja-JP" altLang="en-US" sz="4400" b="1" kern="100" dirty="0">
                <a:ln w="10160">
                  <a:solidFill>
                    <a:schemeClr val="tx1"/>
                  </a:solidFill>
                  <a:prstDash val="solid"/>
                </a:ln>
                <a:solidFill>
                  <a:srgbClr val="00B0F0"/>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便り</a:t>
            </a:r>
            <a:endParaRPr lang="ja-JP" altLang="en-US" sz="4400" b="1" dirty="0">
              <a:ln w="10160">
                <a:solidFill>
                  <a:schemeClr val="tx1"/>
                </a:solidFill>
                <a:prstDash val="solid"/>
              </a:ln>
              <a:solidFill>
                <a:srgbClr val="00B0F0"/>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sp>
        <p:nvSpPr>
          <p:cNvPr id="2" name="テキスト 31">
            <a:extLst>
              <a:ext uri="{FF2B5EF4-FFF2-40B4-BE49-F238E27FC236}">
                <a16:creationId xmlns:a16="http://schemas.microsoft.com/office/drawing/2014/main" id="{C440B138-5598-496D-9AC4-1BB00986A9D9}"/>
              </a:ext>
            </a:extLst>
          </p:cNvPr>
          <p:cNvSpPr txBox="1"/>
          <p:nvPr/>
        </p:nvSpPr>
        <p:spPr>
          <a:xfrm>
            <a:off x="1694126" y="350335"/>
            <a:ext cx="3943185" cy="651589"/>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000"/>
              </a:lnSpc>
            </a:pPr>
            <a:r>
              <a:rPr lang="ja-JP" sz="3600" b="1" kern="100" dirty="0">
                <a:ln w="10160">
                  <a:solidFill>
                    <a:schemeClr val="tx1"/>
                  </a:solidFill>
                  <a:prstDash val="solid"/>
                </a:ln>
                <a:solidFill>
                  <a:srgbClr val="00B0F0"/>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上牧デイ</a:t>
            </a:r>
            <a:r>
              <a:rPr lang="ja-JP" altLang="en-US" sz="3600" b="1" kern="100" dirty="0">
                <a:ln w="10160">
                  <a:solidFill>
                    <a:schemeClr val="tx1"/>
                  </a:solidFill>
                  <a:prstDash val="solid"/>
                </a:ln>
                <a:solidFill>
                  <a:srgbClr val="00B0F0"/>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サービス</a:t>
            </a:r>
            <a:endParaRPr lang="ja-JP" sz="3600" b="1" kern="100" dirty="0">
              <a:ln w="10160">
                <a:solidFill>
                  <a:schemeClr val="tx1"/>
                </a:solidFill>
                <a:prstDash val="solid"/>
              </a:ln>
              <a:solidFill>
                <a:srgbClr val="00B0F0"/>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sp>
        <p:nvSpPr>
          <p:cNvPr id="15" name="四角形: メモ 14">
            <a:extLst>
              <a:ext uri="{FF2B5EF4-FFF2-40B4-BE49-F238E27FC236}">
                <a16:creationId xmlns:a16="http://schemas.microsoft.com/office/drawing/2014/main" id="{522CC415-F4C5-43B6-9C5C-90D27F327BE5}"/>
              </a:ext>
            </a:extLst>
          </p:cNvPr>
          <p:cNvSpPr/>
          <p:nvPr/>
        </p:nvSpPr>
        <p:spPr>
          <a:xfrm>
            <a:off x="63260" y="2397397"/>
            <a:ext cx="3590776" cy="493324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highlight>
                <a:srgbClr val="FFFF00"/>
              </a:highlight>
            </a:endParaRPr>
          </a:p>
        </p:txBody>
      </p:sp>
      <p:sp>
        <p:nvSpPr>
          <p:cNvPr id="16" name="正方形/長方形 15">
            <a:extLst>
              <a:ext uri="{FF2B5EF4-FFF2-40B4-BE49-F238E27FC236}">
                <a16:creationId xmlns:a16="http://schemas.microsoft.com/office/drawing/2014/main" id="{A8C54F7E-0305-4DE6-8FEA-C25903781830}"/>
              </a:ext>
            </a:extLst>
          </p:cNvPr>
          <p:cNvSpPr/>
          <p:nvPr/>
        </p:nvSpPr>
        <p:spPr>
          <a:xfrm>
            <a:off x="324054" y="2436617"/>
            <a:ext cx="4053104" cy="5532284"/>
          </a:xfrm>
          <a:prstGeom prst="rect">
            <a:avLst/>
          </a:prstGeom>
          <a:noFill/>
        </p:spPr>
        <p:txBody>
          <a:bodyPr wrap="square" lIns="91440" tIns="45720" rIns="91440" bIns="45720">
            <a:spAutoFit/>
          </a:bodyPr>
          <a:lstStyle/>
          <a:p>
            <a:r>
              <a:rPr lang="ja-JP" altLang="en-US" sz="3200" b="1" u="sng" dirty="0">
                <a:ln w="9525">
                  <a:solidFill>
                    <a:schemeClr val="bg1"/>
                  </a:solidFill>
                  <a:prstDash val="solid"/>
                </a:ln>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3200" b="1" u="sng" dirty="0">
                <a:ln w="9525">
                  <a:solidFill>
                    <a:schemeClr val="bg1"/>
                  </a:solidFill>
                  <a:prstDash val="solid"/>
                </a:ln>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lang="ja-JP" altLang="en-US" sz="3200" b="1" u="sng" dirty="0">
                <a:ln w="9525">
                  <a:solidFill>
                    <a:schemeClr val="bg1"/>
                  </a:solidFill>
                  <a:prstDash val="solid"/>
                </a:ln>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月の催し物</a:t>
            </a:r>
            <a:endParaRPr lang="en-US" altLang="ja-JP" sz="3200" b="1" u="sng" dirty="0">
              <a:ln w="9525">
                <a:solidFill>
                  <a:schemeClr val="bg1"/>
                </a:solidFill>
                <a:prstDash val="solid"/>
              </a:ln>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lang="en-US" altLang="ja-JP" b="1" u="sng" dirty="0">
              <a:ln w="9525">
                <a:solidFill>
                  <a:schemeClr val="bg1"/>
                </a:solidFill>
                <a:prstDash val="solid"/>
              </a:ln>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  4</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月</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 フラダンス</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700" b="1" dirty="0">
              <a:ln w="0"/>
              <a:latin typeface="BIZ UDPゴシック" panose="020B0400000000000000" pitchFamily="50" charset="-128"/>
              <a:ea typeface="BIZ UDPゴシック" panose="020B0400000000000000" pitchFamily="50" charset="-128"/>
            </a:endParaRPr>
          </a:p>
          <a:p>
            <a:r>
              <a:rPr lang="ja-JP" altLang="en-US" b="1" dirty="0">
                <a:ln w="0"/>
                <a:latin typeface="BIZ UDPゴシック" panose="020B0400000000000000" pitchFamily="50" charset="-128"/>
                <a:ea typeface="BIZ UDPゴシック" panose="020B0400000000000000" pitchFamily="50" charset="-128"/>
              </a:rPr>
              <a:t>　</a:t>
            </a:r>
            <a:r>
              <a:rPr lang="en-US" altLang="ja-JP" sz="1850" b="1" dirty="0">
                <a:ln w="0"/>
                <a:latin typeface="BIZ UDPゴシック" panose="020B0400000000000000" pitchFamily="50" charset="-128"/>
                <a:ea typeface="BIZ UDPゴシック" panose="020B0400000000000000" pitchFamily="50" charset="-128"/>
              </a:rPr>
              <a:t>6</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水</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 制作</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11</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月</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 手話コーラス</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15</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金</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 制作</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21</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木</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 制作</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23</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土</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三味線</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25</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月</a:t>
            </a:r>
            <a:r>
              <a:rPr lang="en-US" altLang="ja-JP" sz="1850" b="1" dirty="0">
                <a:ln w="0"/>
                <a:latin typeface="BIZ UDPゴシック" panose="020B0400000000000000" pitchFamily="50" charset="-128"/>
                <a:ea typeface="BIZ UDPゴシック" panose="020B0400000000000000" pitchFamily="50" charset="-128"/>
              </a:rPr>
              <a:t>) </a:t>
            </a:r>
            <a:r>
              <a:rPr lang="ja-JP" altLang="en-US" sz="1850" b="1" dirty="0">
                <a:ln w="0"/>
                <a:latin typeface="BIZ UDPゴシック" panose="020B0400000000000000" pitchFamily="50" charset="-128"/>
                <a:ea typeface="BIZ UDPゴシック" panose="020B0400000000000000" pitchFamily="50" charset="-128"/>
              </a:rPr>
              <a:t>制作</a:t>
            </a:r>
            <a:endParaRPr lang="en-US" altLang="ja-JP" sz="1850" b="1" dirty="0">
              <a:ln w="0"/>
              <a:latin typeface="BIZ UDPゴシック" panose="020B0400000000000000" pitchFamily="50" charset="-128"/>
              <a:ea typeface="BIZ UDPゴシック" panose="020B0400000000000000" pitchFamily="50" charset="-128"/>
            </a:endParaRPr>
          </a:p>
          <a:p>
            <a:r>
              <a:rPr lang="en-US" altLang="ja-JP" sz="600" b="1" dirty="0">
                <a:ln w="0"/>
                <a:latin typeface="BIZ UDPゴシック" panose="020B0400000000000000" pitchFamily="50" charset="-128"/>
                <a:ea typeface="BIZ UDPゴシック" panose="020B0400000000000000" pitchFamily="50" charset="-128"/>
              </a:rPr>
              <a:t> </a:t>
            </a:r>
          </a:p>
          <a:p>
            <a:r>
              <a:rPr lang="en-US" altLang="ja-JP" sz="1850" b="1" dirty="0">
                <a:ln w="0"/>
                <a:latin typeface="BIZ UDPゴシック" panose="020B0400000000000000" pitchFamily="50" charset="-128"/>
                <a:ea typeface="BIZ UDPゴシック" panose="020B0400000000000000" pitchFamily="50" charset="-128"/>
              </a:rPr>
              <a:t>27</a:t>
            </a:r>
            <a:r>
              <a:rPr lang="ja-JP" altLang="en-US" sz="1850" b="1" dirty="0">
                <a:ln w="0"/>
                <a:latin typeface="BIZ UDPゴシック" panose="020B0400000000000000" pitchFamily="50" charset="-128"/>
                <a:ea typeface="BIZ UDPゴシック" panose="020B0400000000000000" pitchFamily="50" charset="-128"/>
              </a:rPr>
              <a:t>日（水） 書道</a:t>
            </a:r>
            <a:endParaRPr lang="en-US" altLang="ja-JP" sz="1850" b="1" dirty="0">
              <a:ln w="0"/>
              <a:latin typeface="BIZ UDPゴシック" panose="020B0400000000000000" pitchFamily="50" charset="-128"/>
              <a:ea typeface="BIZ UDPゴシック" panose="020B0400000000000000" pitchFamily="50" charset="-128"/>
            </a:endParaRPr>
          </a:p>
          <a:p>
            <a:endParaRPr lang="en-US" altLang="ja-JP" sz="600" b="1" dirty="0">
              <a:ln w="0"/>
              <a:latin typeface="BIZ UDPゴシック" panose="020B0400000000000000" pitchFamily="50" charset="-128"/>
              <a:ea typeface="BIZ UDPゴシック" panose="020B0400000000000000" pitchFamily="50" charset="-128"/>
            </a:endParaRPr>
          </a:p>
          <a:p>
            <a:r>
              <a:rPr lang="en-US" altLang="ja-JP" sz="1850" b="1" dirty="0">
                <a:ln w="0"/>
                <a:latin typeface="BIZ UDPゴシック" panose="020B0400000000000000" pitchFamily="50" charset="-128"/>
                <a:ea typeface="BIZ UDPゴシック" panose="020B0400000000000000" pitchFamily="50" charset="-128"/>
              </a:rPr>
              <a:t>29</a:t>
            </a:r>
            <a:r>
              <a:rPr lang="ja-JP" altLang="en-US" sz="1850" b="1" dirty="0">
                <a:ln w="0"/>
                <a:latin typeface="BIZ UDPゴシック" panose="020B0400000000000000" pitchFamily="50" charset="-128"/>
                <a:ea typeface="BIZ UDPゴシック" panose="020B0400000000000000" pitchFamily="50" charset="-128"/>
              </a:rPr>
              <a:t>日</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金</a:t>
            </a:r>
            <a:r>
              <a:rPr lang="en-US" altLang="ja-JP" sz="1850" b="1" dirty="0">
                <a:ln w="0"/>
                <a:latin typeface="BIZ UDPゴシック" panose="020B0400000000000000" pitchFamily="50" charset="-128"/>
                <a:ea typeface="BIZ UDPゴシック" panose="020B0400000000000000" pitchFamily="50" charset="-128"/>
              </a:rPr>
              <a:t>)</a:t>
            </a:r>
            <a:r>
              <a:rPr lang="ja-JP" altLang="en-US" sz="1850" b="1" dirty="0">
                <a:ln w="0"/>
                <a:latin typeface="BIZ UDPゴシック" panose="020B0400000000000000" pitchFamily="50" charset="-128"/>
                <a:ea typeface="BIZ UDPゴシック" panose="020B0400000000000000" pitchFamily="50" charset="-128"/>
              </a:rPr>
              <a:t>大正琴</a:t>
            </a:r>
            <a:endParaRPr lang="en-US" altLang="ja-JP" sz="1850" b="1" dirty="0">
              <a:ln w="9525">
                <a:solidFill>
                  <a:schemeClr val="bg1"/>
                </a:solidFill>
                <a:prstDash val="solid"/>
              </a:ln>
            </a:endParaRPr>
          </a:p>
          <a:p>
            <a:pPr algn="ctr"/>
            <a:endParaRPr lang="en-US" altLang="ja-JP" sz="2400" b="1" u="sng" dirty="0">
              <a:ln w="9525">
                <a:solidFill>
                  <a:schemeClr val="bg1"/>
                </a:solidFill>
                <a:prstDash val="solid"/>
              </a:ln>
            </a:endParaRPr>
          </a:p>
          <a:p>
            <a:pPr algn="ctr"/>
            <a:endParaRPr lang="en-US" altLang="ja-JP" sz="3200" b="1" u="sng" dirty="0">
              <a:ln w="9525">
                <a:solidFill>
                  <a:schemeClr val="bg1"/>
                </a:solidFill>
                <a:prstDash val="solid"/>
              </a:ln>
            </a:endParaRPr>
          </a:p>
          <a:p>
            <a:pPr algn="ctr"/>
            <a:endParaRPr lang="ja-JP" altLang="en-US" sz="3200" b="1" u="sng" dirty="0">
              <a:ln w="9525">
                <a:solidFill>
                  <a:schemeClr val="bg1"/>
                </a:solidFill>
                <a:prstDash val="solid"/>
              </a:ln>
            </a:endParaRPr>
          </a:p>
        </p:txBody>
      </p:sp>
      <p:pic>
        <p:nvPicPr>
          <p:cNvPr id="1026" name="Picture 2" descr="鯉のぼりのイラスト | 商用OKの無料イラスト素材サイト ツカッテ">
            <a:extLst>
              <a:ext uri="{FF2B5EF4-FFF2-40B4-BE49-F238E27FC236}">
                <a16:creationId xmlns:a16="http://schemas.microsoft.com/office/drawing/2014/main" id="{5687011D-3103-4A33-91A9-E096DA9BD9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414" y="875094"/>
            <a:ext cx="1015156" cy="15419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鯉のぼりに乗って手を振る金太郎イラスト｜金太郎｜5月｜季節｜かわいいフリー素材、素材のプチッチ">
            <a:extLst>
              <a:ext uri="{FF2B5EF4-FFF2-40B4-BE49-F238E27FC236}">
                <a16:creationId xmlns:a16="http://schemas.microsoft.com/office/drawing/2014/main" id="{1C2FC46B-00A1-4C62-9C45-91B6F77A79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8993" y="1040889"/>
            <a:ext cx="871777" cy="9096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折り紙かぶとイラスト／無料イラストなら「イラストAC」">
            <a:extLst>
              <a:ext uri="{FF2B5EF4-FFF2-40B4-BE49-F238E27FC236}">
                <a16:creationId xmlns:a16="http://schemas.microsoft.com/office/drawing/2014/main" id="{9053F3AB-F762-4CB3-B73E-58C96E382C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463" y="6504085"/>
            <a:ext cx="906485" cy="827378"/>
          </a:xfrm>
          <a:prstGeom prst="rect">
            <a:avLst/>
          </a:prstGeom>
          <a:noFill/>
          <a:extLst>
            <a:ext uri="{909E8E84-426E-40DD-AFC4-6F175D3DCCD1}">
              <a14:hiddenFill xmlns:a14="http://schemas.microsoft.com/office/drawing/2010/main">
                <a:solidFill>
                  <a:srgbClr val="FFFFFF"/>
                </a:solidFill>
              </a14:hiddenFill>
            </a:ext>
          </a:extLst>
        </p:spPr>
      </p:pic>
      <p:sp>
        <p:nvSpPr>
          <p:cNvPr id="17" name="スクロール: 横 16">
            <a:extLst>
              <a:ext uri="{FF2B5EF4-FFF2-40B4-BE49-F238E27FC236}">
                <a16:creationId xmlns:a16="http://schemas.microsoft.com/office/drawing/2014/main" id="{CD45CE49-DC0C-4CB2-AF91-F15702DEF2D9}"/>
              </a:ext>
            </a:extLst>
          </p:cNvPr>
          <p:cNvSpPr/>
          <p:nvPr/>
        </p:nvSpPr>
        <p:spPr>
          <a:xfrm>
            <a:off x="74453" y="7261455"/>
            <a:ext cx="6709094" cy="2600252"/>
          </a:xfrm>
          <a:prstGeom prst="horizontalScroll">
            <a:avLst>
              <a:gd name="adj" fmla="val 8326"/>
            </a:avLst>
          </a:prstGeom>
          <a:solidFill>
            <a:srgbClr val="FDDBF3"/>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５月のお知らせ</a:t>
            </a:r>
            <a:r>
              <a:rPr lang="en-US" altLang="ja-JP" b="1" dirty="0">
                <a:latin typeface="BIZ UDPゴシック" panose="020B0400000000000000" pitchFamily="50" charset="-128"/>
                <a:ea typeface="BIZ UDPゴシック" panose="020B0400000000000000" pitchFamily="50" charset="-128"/>
              </a:rPr>
              <a:t>】</a:t>
            </a:r>
          </a:p>
          <a:p>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4/18(</a:t>
            </a:r>
            <a:r>
              <a:rPr lang="ja-JP" altLang="en-US" sz="1400" b="1" dirty="0">
                <a:latin typeface="BIZ UDPゴシック" panose="020B0400000000000000" pitchFamily="50" charset="-128"/>
                <a:ea typeface="BIZ UDPゴシック" panose="020B0400000000000000" pitchFamily="50" charset="-128"/>
              </a:rPr>
              <a:t>土</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に桜行事がありました。午後から職員やご利用者様のカラオケ大会や大冠高校の吹奏楽部の方</a:t>
            </a:r>
            <a:r>
              <a:rPr lang="en-US" altLang="ja-JP" sz="1400" b="1" dirty="0">
                <a:latin typeface="BIZ UDPゴシック" panose="020B0400000000000000" pitchFamily="50" charset="-128"/>
                <a:ea typeface="BIZ UDPゴシック" panose="020B0400000000000000" pitchFamily="50" charset="-128"/>
              </a:rPr>
              <a:t>30</a:t>
            </a:r>
            <a:r>
              <a:rPr lang="ja-JP" altLang="en-US" sz="1400" b="1" dirty="0">
                <a:latin typeface="BIZ UDPゴシック" panose="020B0400000000000000" pitchFamily="50" charset="-128"/>
                <a:ea typeface="BIZ UDPゴシック" panose="020B0400000000000000" pitchFamily="50" charset="-128"/>
              </a:rPr>
              <a:t>名がお越しくださり、迫力のある素晴らしい演奏に利用者様、職員も魅了され、まさに圧巻の演奏会でした。食事も豪華な行事食で大変喜んでいただきました。</a:t>
            </a:r>
            <a:r>
              <a:rPr lang="ja-JP" altLang="en-US" sz="1400" b="1" dirty="0">
                <a:solidFill>
                  <a:srgbClr val="FF0000"/>
                </a:solidFill>
                <a:highlight>
                  <a:srgbClr val="FFFF00"/>
                </a:highlight>
                <a:latin typeface="BIZ UDPゴシック" panose="020B0400000000000000" pitchFamily="50" charset="-128"/>
                <a:ea typeface="BIZ UDPゴシック" panose="020B0400000000000000" pitchFamily="50" charset="-128"/>
              </a:rPr>
              <a:t>次回は</a:t>
            </a:r>
            <a:r>
              <a:rPr lang="en-US" altLang="ja-JP" sz="1600" b="1" dirty="0">
                <a:solidFill>
                  <a:srgbClr val="FF0000"/>
                </a:solidFill>
                <a:highlight>
                  <a:srgbClr val="FFFF00"/>
                </a:highlight>
                <a:latin typeface="BIZ UDPゴシック" panose="020B0400000000000000" pitchFamily="50" charset="-128"/>
                <a:ea typeface="BIZ UDPゴシック" panose="020B0400000000000000" pitchFamily="50" charset="-128"/>
              </a:rPr>
              <a:t>6/2(</a:t>
            </a:r>
            <a:r>
              <a:rPr lang="ja-JP" altLang="en-US" sz="1600" b="1" dirty="0">
                <a:solidFill>
                  <a:srgbClr val="FF0000"/>
                </a:solidFill>
                <a:highlight>
                  <a:srgbClr val="FFFF00"/>
                </a:highlight>
                <a:latin typeface="BIZ UDPゴシック" panose="020B0400000000000000" pitchFamily="50" charset="-128"/>
                <a:ea typeface="BIZ UDPゴシック" panose="020B0400000000000000" pitchFamily="50" charset="-128"/>
              </a:rPr>
              <a:t>火</a:t>
            </a:r>
            <a:r>
              <a:rPr lang="en-US" altLang="ja-JP" sz="1600" b="1" dirty="0">
                <a:solidFill>
                  <a:srgbClr val="FF0000"/>
                </a:solidFill>
                <a:highlight>
                  <a:srgbClr val="FFFF00"/>
                </a:highlight>
                <a:latin typeface="BIZ UDPゴシック" panose="020B0400000000000000" pitchFamily="50" charset="-128"/>
                <a:ea typeface="BIZ UDPゴシック" panose="020B0400000000000000" pitchFamily="50" charset="-128"/>
              </a:rPr>
              <a:t>)</a:t>
            </a:r>
            <a:r>
              <a:rPr lang="ja-JP" altLang="en-US" sz="1600" b="1" dirty="0">
                <a:solidFill>
                  <a:srgbClr val="FF0000"/>
                </a:solidFill>
                <a:highlight>
                  <a:srgbClr val="FFFF00"/>
                </a:highlight>
                <a:latin typeface="BIZ UDPゴシック" panose="020B0400000000000000" pitchFamily="50" charset="-128"/>
                <a:ea typeface="BIZ UDPゴシック" panose="020B0400000000000000" pitchFamily="50" charset="-128"/>
              </a:rPr>
              <a:t>に立命館大学奇術研究会の方々をお招きし、楽しい行事を予定しております。</a:t>
            </a:r>
            <a:endParaRPr lang="en-US" altLang="ja-JP" sz="1600" b="1"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r>
              <a:rPr lang="ja-JP" altLang="en-US" sz="1400" b="1" dirty="0">
                <a:solidFill>
                  <a:srgbClr val="0000FF"/>
                </a:solidFill>
                <a:latin typeface="BIZ UDPゴシック" panose="020B0400000000000000" pitchFamily="50" charset="-128"/>
                <a:ea typeface="BIZ UDPゴシック" panose="020B0400000000000000" pitchFamily="50" charset="-128"/>
              </a:rPr>
              <a:t>✶</a:t>
            </a:r>
            <a:r>
              <a:rPr lang="en-US" altLang="ja-JP" sz="1400" b="1" dirty="0">
                <a:solidFill>
                  <a:srgbClr val="0000FF"/>
                </a:solidFill>
                <a:latin typeface="BIZ UDPゴシック" panose="020B0400000000000000" pitchFamily="50" charset="-128"/>
                <a:ea typeface="BIZ UDPゴシック" panose="020B0400000000000000" pitchFamily="50" charset="-128"/>
              </a:rPr>
              <a:t>5</a:t>
            </a:r>
            <a:r>
              <a:rPr lang="ja-JP" altLang="en-US" sz="1400" b="1" dirty="0">
                <a:solidFill>
                  <a:srgbClr val="0000FF"/>
                </a:solidFill>
                <a:latin typeface="BIZ UDPゴシック" panose="020B0400000000000000" pitchFamily="50" charset="-128"/>
                <a:ea typeface="BIZ UDPゴシック" panose="020B0400000000000000" pitchFamily="50" charset="-128"/>
              </a:rPr>
              <a:t>月～囲碁・将棋のボランティア様が毎週</a:t>
            </a:r>
            <a:r>
              <a:rPr lang="en-US" altLang="ja-JP" sz="1400" b="1" dirty="0">
                <a:solidFill>
                  <a:srgbClr val="0000FF"/>
                </a:solidFill>
                <a:latin typeface="BIZ UDPゴシック" panose="020B0400000000000000" pitchFamily="50" charset="-128"/>
                <a:ea typeface="BIZ UDPゴシック" panose="020B0400000000000000" pitchFamily="50" charset="-128"/>
              </a:rPr>
              <a:t>(</a:t>
            </a:r>
            <a:r>
              <a:rPr lang="ja-JP" altLang="en-US" sz="1400" b="1" dirty="0">
                <a:solidFill>
                  <a:srgbClr val="0000FF"/>
                </a:solidFill>
                <a:latin typeface="BIZ UDPゴシック" panose="020B0400000000000000" pitchFamily="50" charset="-128"/>
                <a:ea typeface="BIZ UDPゴシック" panose="020B0400000000000000" pitchFamily="50" charset="-128"/>
              </a:rPr>
              <a:t>水</a:t>
            </a:r>
            <a:r>
              <a:rPr lang="en-US" altLang="ja-JP" sz="1400" b="1" dirty="0">
                <a:solidFill>
                  <a:srgbClr val="0000FF"/>
                </a:solidFill>
                <a:latin typeface="BIZ UDPゴシック" panose="020B0400000000000000" pitchFamily="50" charset="-128"/>
                <a:ea typeface="BIZ UDPゴシック" panose="020B0400000000000000" pitchFamily="50" charset="-128"/>
              </a:rPr>
              <a:t>)</a:t>
            </a:r>
            <a:r>
              <a:rPr lang="ja-JP" altLang="en-US" sz="1400" b="1" dirty="0">
                <a:solidFill>
                  <a:srgbClr val="0000FF"/>
                </a:solidFill>
                <a:latin typeface="BIZ UDPゴシック" panose="020B0400000000000000" pitchFamily="50" charset="-128"/>
                <a:ea typeface="BIZ UDPゴシック" panose="020B0400000000000000" pitchFamily="50" charset="-128"/>
              </a:rPr>
              <a:t>と</a:t>
            </a:r>
            <a:r>
              <a:rPr lang="en-US" altLang="ja-JP" sz="1400" b="1" dirty="0">
                <a:solidFill>
                  <a:srgbClr val="0000FF"/>
                </a:solidFill>
                <a:latin typeface="BIZ UDPゴシック" panose="020B0400000000000000" pitchFamily="50" charset="-128"/>
                <a:ea typeface="BIZ UDPゴシック" panose="020B0400000000000000" pitchFamily="50" charset="-128"/>
              </a:rPr>
              <a:t>(</a:t>
            </a:r>
            <a:r>
              <a:rPr lang="ja-JP" altLang="en-US" sz="1400" b="1" dirty="0">
                <a:solidFill>
                  <a:srgbClr val="0000FF"/>
                </a:solidFill>
                <a:latin typeface="BIZ UDPゴシック" panose="020B0400000000000000" pitchFamily="50" charset="-128"/>
                <a:ea typeface="BIZ UDPゴシック" panose="020B0400000000000000" pitchFamily="50" charset="-128"/>
              </a:rPr>
              <a:t>土</a:t>
            </a:r>
            <a:r>
              <a:rPr lang="en-US" altLang="ja-JP" sz="1400" b="1" dirty="0">
                <a:solidFill>
                  <a:srgbClr val="0000FF"/>
                </a:solidFill>
                <a:latin typeface="BIZ UDPゴシック" panose="020B0400000000000000" pitchFamily="50" charset="-128"/>
                <a:ea typeface="BIZ UDPゴシック" panose="020B0400000000000000" pitchFamily="50" charset="-128"/>
              </a:rPr>
              <a:t>)</a:t>
            </a:r>
            <a:r>
              <a:rPr lang="ja-JP" altLang="en-US" sz="1400" b="1" dirty="0">
                <a:solidFill>
                  <a:srgbClr val="0000FF"/>
                </a:solidFill>
                <a:latin typeface="BIZ UDPゴシック" panose="020B0400000000000000" pitchFamily="50" charset="-128"/>
                <a:ea typeface="BIZ UDPゴシック" panose="020B0400000000000000" pitchFamily="50" charset="-128"/>
              </a:rPr>
              <a:t>に来て下さることになりました。希望の方は是非ご利用ください。</a:t>
            </a:r>
            <a:endParaRPr lang="en-US" altLang="ja-JP" sz="1400" b="1" dirty="0">
              <a:solidFill>
                <a:srgbClr val="0000FF"/>
              </a:solidFill>
              <a:latin typeface="BIZ UDPゴシック" panose="020B0400000000000000" pitchFamily="50" charset="-128"/>
              <a:ea typeface="BIZ UDPゴシック" panose="020B0400000000000000" pitchFamily="50" charset="-128"/>
            </a:endParaRPr>
          </a:p>
          <a:p>
            <a:r>
              <a:rPr lang="en-US" altLang="ja-JP" sz="1400" b="1" dirty="0">
                <a:latin typeface="BIZ UDPゴシック" panose="020B0400000000000000" pitchFamily="50" charset="-128"/>
                <a:ea typeface="BIZ UDPゴシック" panose="020B0400000000000000" pitchFamily="50" charset="-128"/>
              </a:rPr>
              <a:t>5</a:t>
            </a:r>
            <a:r>
              <a:rPr lang="ja-JP" altLang="en-US" sz="1400" b="1" dirty="0">
                <a:latin typeface="BIZ UDPゴシック" panose="020B0400000000000000" pitchFamily="50" charset="-128"/>
                <a:ea typeface="BIZ UDPゴシック" panose="020B0400000000000000" pitchFamily="50" charset="-128"/>
              </a:rPr>
              <a:t>月も</a:t>
            </a:r>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ボランティアの方による出し物を多数ご用意してお待ちしております。</a:t>
            </a:r>
            <a:endParaRPr lang="en-US" altLang="ja-JP" sz="1400" b="1" dirty="0">
              <a:latin typeface="BIZ UDPゴシック" panose="020B0400000000000000" pitchFamily="50" charset="-128"/>
              <a:ea typeface="BIZ UDPゴシック" panose="020B0400000000000000" pitchFamily="50" charset="-128"/>
            </a:endParaRPr>
          </a:p>
        </p:txBody>
      </p:sp>
      <p:pic>
        <p:nvPicPr>
          <p:cNvPr id="1030" name="Picture 6" descr="こどもの日 のイラスト | 無料のフリー素材 イラストエイト">
            <a:extLst>
              <a:ext uri="{FF2B5EF4-FFF2-40B4-BE49-F238E27FC236}">
                <a16:creationId xmlns:a16="http://schemas.microsoft.com/office/drawing/2014/main" id="{3E001E05-7A35-4729-B748-FFBC2627458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7858" y="467126"/>
            <a:ext cx="1190314" cy="1426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商用フリー・無料イラスト_5月タイトル文字_May01 - 商用OK ...">
            <a:extLst>
              <a:ext uri="{FF2B5EF4-FFF2-40B4-BE49-F238E27FC236}">
                <a16:creationId xmlns:a16="http://schemas.microsoft.com/office/drawing/2014/main" id="{D908BCBE-B644-978C-D886-692D669813A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9608" y="609592"/>
            <a:ext cx="1789756" cy="1789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カーネーションの無料フリーイラスト - イラストストック">
            <a:extLst>
              <a:ext uri="{FF2B5EF4-FFF2-40B4-BE49-F238E27FC236}">
                <a16:creationId xmlns:a16="http://schemas.microsoft.com/office/drawing/2014/main" id="{B51FFE12-8E49-46D8-C94B-EA761837AC1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39825">
            <a:off x="2713827" y="3069838"/>
            <a:ext cx="691810" cy="97076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5A0D02E4-35EF-0CE6-D5F7-07D6EDBD2DCE}"/>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75900" y="4911745"/>
            <a:ext cx="1146654" cy="1522901"/>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図 10">
            <a:extLst>
              <a:ext uri="{FF2B5EF4-FFF2-40B4-BE49-F238E27FC236}">
                <a16:creationId xmlns:a16="http://schemas.microsoft.com/office/drawing/2014/main" id="{52CE2791-05C7-2426-C3EC-F64A8AAB2234}"/>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l="3074" t="5278" r="-1"/>
          <a:stretch>
            <a:fillRect/>
          </a:stretch>
        </p:blipFill>
        <p:spPr>
          <a:xfrm>
            <a:off x="4699767" y="6493040"/>
            <a:ext cx="1746665" cy="128524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a:extLst>
              <a:ext uri="{FF2B5EF4-FFF2-40B4-BE49-F238E27FC236}">
                <a16:creationId xmlns:a16="http://schemas.microsoft.com/office/drawing/2014/main" id="{3E0102B8-47D6-0D93-A72B-237846B3FFAB}"/>
              </a:ext>
            </a:extLst>
          </p:cNvPr>
          <p:cNvPicPr>
            <a:picLocks noChangeAspect="1"/>
          </p:cNvPicPr>
          <p:nvPr/>
        </p:nvPicPr>
        <p:blipFill>
          <a:blip r:embed="rId15" cstate="print">
            <a:extLst>
              <a:ext uri="{28A0092B-C50C-407E-A947-70E740481C1C}">
                <a14:useLocalDpi xmlns:a14="http://schemas.microsoft.com/office/drawing/2010/main" val="0"/>
              </a:ext>
            </a:extLst>
          </a:blip>
          <a:srcRect t="7735"/>
          <a:stretch>
            <a:fillRect/>
          </a:stretch>
        </p:blipFill>
        <p:spPr>
          <a:xfrm>
            <a:off x="2673955" y="6479025"/>
            <a:ext cx="1835936" cy="127542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図 21">
            <a:extLst>
              <a:ext uri="{FF2B5EF4-FFF2-40B4-BE49-F238E27FC236}">
                <a16:creationId xmlns:a16="http://schemas.microsoft.com/office/drawing/2014/main" id="{CE1DE58E-2463-5A1E-07B7-8EFB8BE1C1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49071" y="5157320"/>
            <a:ext cx="1657490" cy="124799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図 24">
            <a:extLst>
              <a:ext uri="{FF2B5EF4-FFF2-40B4-BE49-F238E27FC236}">
                <a16:creationId xmlns:a16="http://schemas.microsoft.com/office/drawing/2014/main" id="{6A9F3B9E-F78B-CD85-6C10-CFFE45F1F05D}"/>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71043" y="4936639"/>
            <a:ext cx="1147027" cy="152339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図 29">
            <a:extLst>
              <a:ext uri="{FF2B5EF4-FFF2-40B4-BE49-F238E27FC236}">
                <a16:creationId xmlns:a16="http://schemas.microsoft.com/office/drawing/2014/main" id="{CDDE05A1-CE99-268F-2561-FD69EC89DF5F}"/>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l="21260"/>
          <a:stretch>
            <a:fillRect/>
          </a:stretch>
        </p:blipFill>
        <p:spPr>
          <a:xfrm>
            <a:off x="5049071" y="3512845"/>
            <a:ext cx="1656742" cy="158424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図 31">
            <a:extLst>
              <a:ext uri="{FF2B5EF4-FFF2-40B4-BE49-F238E27FC236}">
                <a16:creationId xmlns:a16="http://schemas.microsoft.com/office/drawing/2014/main" id="{482EF25E-A358-3C1D-3255-0429DE22B292}"/>
              </a:ext>
            </a:extLst>
          </p:cNvPr>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20000"/>
                    </a14:imgEffect>
                  </a14:imgLayer>
                </a14:imgProps>
              </a:ext>
              <a:ext uri="{28A0092B-C50C-407E-A947-70E740481C1C}">
                <a14:useLocalDpi xmlns:a14="http://schemas.microsoft.com/office/drawing/2010/main" val="0"/>
              </a:ext>
            </a:extLst>
          </a:blip>
          <a:srcRect l="35663" t="31328" b="8084"/>
          <a:stretch>
            <a:fillRect/>
          </a:stretch>
        </p:blipFill>
        <p:spPr>
          <a:xfrm>
            <a:off x="3617360" y="3516805"/>
            <a:ext cx="1082407" cy="135377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図 26">
            <a:extLst>
              <a:ext uri="{FF2B5EF4-FFF2-40B4-BE49-F238E27FC236}">
                <a16:creationId xmlns:a16="http://schemas.microsoft.com/office/drawing/2014/main" id="{92C06867-8802-A384-43C3-5645DEF2B0D9}"/>
              </a:ext>
            </a:extLst>
          </p:cNvPr>
          <p:cNvPicPr>
            <a:picLocks noChangeAspect="1"/>
          </p:cNvPicPr>
          <p:nvPr/>
        </p:nvPicPr>
        <p:blipFill>
          <a:blip r:embed="rId23" cstate="print">
            <a:extLst>
              <a:ext uri="{BEBA8EAE-BF5A-486C-A8C5-ECC9F3942E4B}">
                <a14:imgProps xmlns:a14="http://schemas.microsoft.com/office/drawing/2010/main">
                  <a14:imgLayer r:embed="rId2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57056" y="2323451"/>
            <a:ext cx="1501927" cy="113086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正方形/長方形 19">
            <a:extLst>
              <a:ext uri="{FF2B5EF4-FFF2-40B4-BE49-F238E27FC236}">
                <a16:creationId xmlns:a16="http://schemas.microsoft.com/office/drawing/2014/main" id="{A1083C4F-76AD-45FB-B694-53073F446E1C}"/>
              </a:ext>
            </a:extLst>
          </p:cNvPr>
          <p:cNvSpPr/>
          <p:nvPr/>
        </p:nvSpPr>
        <p:spPr>
          <a:xfrm>
            <a:off x="5441762" y="1996974"/>
            <a:ext cx="1308174"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ja-JP" altLang="en-US" sz="1200" b="1" dirty="0">
                <a:ln w="0"/>
                <a:latin typeface="BIZ UDPゴシック" panose="020B0400000000000000" pitchFamily="50" charset="-128"/>
                <a:ea typeface="BIZ UDPゴシック" panose="020B0400000000000000" pitchFamily="50" charset="-128"/>
              </a:rPr>
              <a:t>イースターエッグ</a:t>
            </a:r>
            <a:endParaRPr lang="ja-JP" altLang="en-US" sz="12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B4FDB148-750D-4085-8845-14B14513B7E6}"/>
              </a:ext>
            </a:extLst>
          </p:cNvPr>
          <p:cNvSpPr/>
          <p:nvPr/>
        </p:nvSpPr>
        <p:spPr>
          <a:xfrm rot="20304664">
            <a:off x="3627219" y="2283125"/>
            <a:ext cx="847048" cy="276999"/>
          </a:xfrm>
          <a:prstGeom prst="rect">
            <a:avLst/>
          </a:prstGeom>
          <a:solidFill>
            <a:srgbClr val="99FF99"/>
          </a:solidFill>
          <a:ln>
            <a:solidFill>
              <a:schemeClr val="tx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1200" cap="none" spc="0" dirty="0">
                <a:ln/>
                <a:solidFill>
                  <a:srgbClr val="FF0000"/>
                </a:solidFill>
                <a:effectLst/>
                <a:latin typeface="HGP創英角ﾎﾟｯﾌﾟ体" panose="040B0A00000000000000" pitchFamily="50" charset="-128"/>
                <a:ea typeface="HGP創英角ﾎﾟｯﾌﾟ体" panose="040B0A00000000000000" pitchFamily="50" charset="-128"/>
              </a:rPr>
              <a:t>制作活動</a:t>
            </a:r>
          </a:p>
        </p:txBody>
      </p:sp>
      <p:pic>
        <p:nvPicPr>
          <p:cNvPr id="1034" name="Picture 10" descr="こどもの日・柏餅のイラスト | 無料のフリー素材 イラストエイト">
            <a:extLst>
              <a:ext uri="{FF2B5EF4-FFF2-40B4-BE49-F238E27FC236}">
                <a16:creationId xmlns:a16="http://schemas.microsoft.com/office/drawing/2014/main" id="{DE16168E-BFF9-48C9-8E38-94498A06391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485994" y="6515554"/>
            <a:ext cx="884941" cy="827378"/>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9C061B9B-6C15-7788-5880-9B9DCAA85B06}"/>
              </a:ext>
            </a:extLst>
          </p:cNvPr>
          <p:cNvSpPr/>
          <p:nvPr/>
        </p:nvSpPr>
        <p:spPr>
          <a:xfrm>
            <a:off x="4404090" y="4798753"/>
            <a:ext cx="825368" cy="288230"/>
          </a:xfrm>
          <a:prstGeom prst="roundRect">
            <a:avLst/>
          </a:prstGeom>
          <a:solidFill>
            <a:srgbClr val="FDDBF3"/>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お花見</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9BDA1D6-C881-3D29-AB33-9D84DD69CFA1}"/>
              </a:ext>
            </a:extLst>
          </p:cNvPr>
          <p:cNvSpPr/>
          <p:nvPr/>
        </p:nvSpPr>
        <p:spPr>
          <a:xfrm>
            <a:off x="2689218" y="4730392"/>
            <a:ext cx="653478" cy="275594"/>
          </a:xfrm>
          <a:prstGeom prst="roundRect">
            <a:avLst/>
          </a:prstGeom>
          <a:solidFill>
            <a:srgbClr val="66FFFF"/>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b="1" dirty="0">
                <a:latin typeface="游ゴシック Medium" panose="020B0500000000000000" pitchFamily="50" charset="-128"/>
                <a:ea typeface="游ゴシック Medium" panose="020B0500000000000000" pitchFamily="50" charset="-128"/>
              </a:rPr>
              <a:t>書道</a:t>
            </a:r>
            <a:endParaRPr kumimoji="1" lang="en-US" altLang="ja-JP" sz="1600" b="1" dirty="0">
              <a:latin typeface="游ゴシック Medium" panose="020B0500000000000000" pitchFamily="50" charset="-128"/>
              <a:ea typeface="游ゴシック Medium" panose="020B0500000000000000" pitchFamily="50" charset="-128"/>
            </a:endParaRPr>
          </a:p>
        </p:txBody>
      </p:sp>
      <p:sp>
        <p:nvSpPr>
          <p:cNvPr id="9" name="正方形/長方形 8">
            <a:extLst>
              <a:ext uri="{FF2B5EF4-FFF2-40B4-BE49-F238E27FC236}">
                <a16:creationId xmlns:a16="http://schemas.microsoft.com/office/drawing/2014/main" id="{D2C9E191-D416-536C-B783-085DDA230A99}"/>
              </a:ext>
            </a:extLst>
          </p:cNvPr>
          <p:cNvSpPr/>
          <p:nvPr/>
        </p:nvSpPr>
        <p:spPr>
          <a:xfrm>
            <a:off x="4254667" y="6479025"/>
            <a:ext cx="804972" cy="338554"/>
          </a:xfrm>
          <a:prstGeom prst="rect">
            <a:avLst/>
          </a:prstGeom>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1600" b="1" dirty="0">
                <a:latin typeface="HG創英角ﾎﾟｯﾌﾟ体" panose="040B0A09000000000000" pitchFamily="49" charset="-128"/>
                <a:ea typeface="HG創英角ﾎﾟｯﾌﾟ体" panose="040B0A09000000000000" pitchFamily="49" charset="-128"/>
              </a:rPr>
              <a:t>桜行事</a:t>
            </a:r>
            <a:endParaRPr lang="en-US" altLang="ja-JP" sz="1600" b="1"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76456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3512</TotalTime>
  <Words>220</Words>
  <Application>Microsoft Office PowerPoint</Application>
  <PresentationFormat>A4 210 x 297 mm</PresentationFormat>
  <Paragraphs>32</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HGP創英角ﾎﾟｯﾌﾟ体</vt:lpstr>
      <vt:lpstr>HGS創英角ﾎﾟｯﾌﾟ体</vt:lpstr>
      <vt:lpstr>HG創英角ﾎﾟｯﾌﾟ体</vt:lpstr>
      <vt:lpstr>游ゴシック Medium</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フォト アルバム</dc:title>
  <dc:creator>user</dc:creator>
  <cp:lastModifiedBy>KD002@minasehp.jp</cp:lastModifiedBy>
  <cp:revision>331</cp:revision>
  <cp:lastPrinted>2026-04-24T06:34:28Z</cp:lastPrinted>
  <dcterms:created xsi:type="dcterms:W3CDTF">2019-02-08T08:31:54Z</dcterms:created>
  <dcterms:modified xsi:type="dcterms:W3CDTF">2026-04-24T06:34:48Z</dcterms:modified>
</cp:coreProperties>
</file>